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310" r:id="rId4"/>
    <p:sldId id="328" r:id="rId5"/>
    <p:sldId id="311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  <p:sldId id="322" r:id="rId15"/>
    <p:sldId id="323" r:id="rId16"/>
    <p:sldId id="324" r:id="rId17"/>
    <p:sldId id="325" r:id="rId18"/>
    <p:sldId id="326" r:id="rId19"/>
    <p:sldId id="327" r:id="rId20"/>
    <p:sldId id="321" r:id="rId21"/>
  </p:sldIdLst>
  <p:sldSz cx="18288000" cy="10287000"/>
  <p:notesSz cx="6858000" cy="9144000"/>
  <p:embeddedFontLst>
    <p:embeddedFont>
      <p:font typeface="Anton" pitchFamily="2" charset="0"/>
      <p:regular r:id="rId23"/>
    </p:embeddedFont>
    <p:embeddedFont>
      <p:font typeface="Antonio Bold" panose="020B0604020202020204" charset="0"/>
      <p:regular r:id="rId24"/>
    </p:embeddedFont>
    <p:embeddedFont>
      <p:font typeface="Canva Sans Italics" panose="020B0604020202020204" charset="0"/>
      <p:regular r:id="rId25"/>
    </p:embeddedFont>
    <p:embeddedFont>
      <p:font typeface="Inter Bold" panose="020B0604020202020204" charset="0"/>
      <p:regular r:id="rId26"/>
    </p:embeddedFont>
    <p:embeddedFont>
      <p:font typeface="Norwester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F44BA08-B5D5-3219-B106-37B3FA1E63CC}" name="Confidence Raymond" initials="CR" userId="S::confidence.raymond@mail.mcgill.ca::9493b1cf-7912-4a23-b048-220e2265e1b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8600"/>
    <a:srgbClr val="0B4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0694" autoAdjust="0"/>
  </p:normalViewPr>
  <p:slideViewPr>
    <p:cSldViewPr>
      <p:cViewPr varScale="1">
        <p:scale>
          <a:sx n="44" d="100"/>
          <a:sy n="44" d="100"/>
        </p:scale>
        <p:origin x="1330" y="77"/>
      </p:cViewPr>
      <p:guideLst>
        <p:guide orient="horz" pos="21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24629E-19CA-ED40-C0A2-93940E74C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34D4B7-944B-7A62-AEE0-D9C4DE5B84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C9E999-D314-579D-AFB2-212ED8F033D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2790098-BEEE-70AB-FDC9-4752C55753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0237D86-2D6B-D7A6-59E8-25D3314721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4626C3-FFEF-3E62-6BCB-DFAD53B12B7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F136F-C39D-E9BF-39B5-AC5C4FD942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4757293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5B48C-14B6-43B9-62AF-32B5C814F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3D214B-B7C9-79F3-F0D9-4DC6C9BB9F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C3575F-3227-B3F8-1E0D-91694A495BB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B75BF9F3-C425-6AED-5C7C-F6C7E8034F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C885BEA-6237-0C55-D83B-7F5A716620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9F262-3E0D-510C-7C04-E568F048BD5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E24BA0-E143-E1D4-8635-EEF16A9CD4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632910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D60345-0706-21BF-F16E-2906ED792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35C0189-F866-1679-E972-4F7F184DC4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B34D7D-69AC-487A-DF1B-32588C8930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4685104-7079-11F9-05B6-7AA6C3931A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7A26256-18AD-216F-89C4-203EB815F1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F3CF38-1817-C57E-CF4F-7EB8E3E53E0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2A4244-783E-4CD7-8491-1998FD8F84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026697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FEF91-D7F4-8C54-3303-4F6584130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AA8824F-1426-A6C7-27D6-2C7B5DF396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319E88-5477-8A3D-B380-9A5BB3EDDD2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11BD3C4-D81A-53FE-CCA4-F2274EAD04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3B696C6-DD05-D313-65CD-D3029862A8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BD9E3-84A6-8FE1-D229-DDB3C18BFD5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F59BEE-C47C-47DE-8E2D-5388B79F3F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5435975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AA10D-F328-EF8C-D9DF-E6CA95793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7EEA79-E182-BC71-C9ED-938CDD87C2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69BC99-01BB-B631-E5A2-3A6F91486EF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CC2C52C-9EE1-100B-149B-FDA639F9D7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C52F4E5-1DF9-5821-1261-B17288B0BF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F4231-AB2E-9E9E-9020-1A5239CC8C9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1BA0F-1648-030B-F447-CCA975CA2A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8232186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B5C6F-A8F9-6C93-44CA-3A22394EF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69DA99-DCEB-7158-6059-DFAA3D6915B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2EB7C1-B63A-CD96-6D1E-6E42D71DDB5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27F56A6-61A4-D8CD-3349-DAD3E753E5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943093F-F927-607A-534D-BE8883E3A8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551CB-C020-7427-3284-B9533CA5E1A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6AECA2-07A9-4EF0-400A-3FA486C57B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945158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E45EA-37E4-955F-5773-256FFF9E9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285170-6399-78B4-A842-5DB23CAC25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7F9D69-6CD8-33DF-4ED0-FCF495342F2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5B272DB-03E9-3474-FCC9-F1C877C7A7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8AE90A4-3AB3-A3CE-1099-A2797C067D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EE9089-E887-C6C4-4D38-D9D1118B364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2027C6-3224-37FB-ECB7-0EBC571E56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0953065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1471B-502B-DE59-FCE3-F27599675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3E03A5F-0637-F326-31DB-D9C7B8F1BB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799194-85F1-AC0C-9BB9-DE6ECE77E53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0B45428-2C55-8BC7-2B11-958A90962A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8AEF66D-6DD7-C20E-C2F0-88E31E5605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C54F03-48C8-E1AE-9D70-4F9DBD730D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0E6F7-AE17-E6E2-26EB-B8A0454B16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5851725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0D3FA-4C7E-F84B-FFF7-19FF01F14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C9F1D2B-0C79-930A-819B-75B766F6BC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EBCC64-15BF-290D-2DDE-C2F741FB62C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7B9D141C-5644-DCA2-F06D-86344C2EEB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FC0E52F-C92A-65DE-7257-3FB40DBAFB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0A5578-3554-5785-D22C-FEBAC0AA094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9BE43-43C7-5D93-2428-DB91D70F05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2811897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9588B6-5663-5194-D60A-CB8316B79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05EC9DD-10D7-502A-5CC0-C7D0B4413D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E249EA-5AE0-8EF8-2F6A-0CF311BA373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B786B4C-543E-3003-F6C5-A4ABAF6C72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9C1D781-BBF4-6610-1078-7C00952DA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2A5FD-486D-96C1-9A38-9989642BC52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5116B-C7D2-8CD3-5391-5E9AA56198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905542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4EE9CB-E0A9-97DD-7C96-5D2929D25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B3C240B-834B-17E4-4BFA-8EF564FB10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F3A329-679B-6301-F78B-321333D920F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12CB1A2-694C-C005-9940-45B3E2C393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394B7A-D3B7-6FFC-AC96-925FC752C5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84150-16C3-FAD1-FEDA-034AD6591B8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F193F8-38E5-177F-EDB6-0973B46C29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08377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51EFD-2841-C765-54B2-D9ACE8BE0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0EA2FF-B22D-73FB-938B-05BAAF736A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DD42A6-A8D4-4CD4-2A45-E7C826DAE6D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28451D7-B788-BBE1-0FDC-D8E7CD31F7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7EE93EE-BB68-2F42-B551-97E6ECBAB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D606C3-70EA-7114-D22B-4A00A734F37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38649-5969-D766-B392-78C881474A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936081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B11F0-1CB5-B777-1E78-F1367F583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A7C15F1-F5E7-9578-14B5-E26B261207D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944E46-AD93-C427-1A59-BA889502FB0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5CD2459-BE87-0E57-1382-E30BAFF767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3B81507-8E57-57A6-2E02-0E4594EE0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3596E-9318-C4A3-8BD8-09F4273C3A5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EF8EC4-07C5-16BD-D449-FC5CDFEB49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126670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D7C37E-1970-5A1E-AB8B-881882D9F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C7C1219-0471-F6E9-1CD7-7FCA792173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43B488-6A70-CA9C-6330-762D1B8F8D1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74CC4DB6-810D-D5AB-DDE5-90166F4A39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DD3FBF6-8D18-5898-A006-40316B22DA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38628C-3555-BBD0-FCD1-A3B41C31365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5751B1-8514-2D36-798D-C9F3B54561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712089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41436-2D83-0629-F408-8CFEAAE60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97D051B-547A-5A3F-96AC-67BA06FECA6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5EB48F-A143-F445-BB5D-F15C44912B6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872426D-93E8-0634-64D6-932649B2EE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B800247-B02C-23B7-55E9-D3606EC81A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44E8E5-0853-FA06-88B6-6E80AFBD091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877C14-B9AE-A6A7-DDCF-0A2715A1DA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599673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4F821B-5647-132E-FEA2-71ECF4E2B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697AF8-3C3D-E7B6-8C00-D841709458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621443-848E-96A9-994D-D2126D91E8E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FFEBEF-DE62-A68B-751A-A62404041C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9E7D3B7-AD57-8285-8FC1-2D40E72C7C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7563B-E53C-245A-9A3D-B97882A7519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2428AE-1DBB-66CB-BB05-EE645D50A9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464375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B177B-913D-C3B7-95E4-2B95D33EB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53ED69-9877-5E67-2018-3257C6F8B04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B3E3F-41E5-522C-FAD2-E7E697A156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5F5CD79-8A76-E264-1330-FF75ECDF4B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7530D14-378C-F0A2-1AD1-9345A544D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A8718D-4467-43C0-05DB-4178DF6EDA3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F15F68-9E2E-FAA1-3E49-A82E30EF61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481922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B24A7-229E-898C-8A2F-FD790E60F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783130B-7F45-DFDA-6383-29B4575FFA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3DDD30-29B9-56AC-01DE-0FFD08C716F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8FB7AB8-69C3-C4BD-8DE4-8200DDF079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FAFC9E4-1C14-D2A2-08CA-7E2F47E37A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7F3131-4EB9-1EDD-E412-FCB3A525F7B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CBA49-2857-0A86-5BB9-48F1F36C91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683457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event.fourwaves.com/spark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726350" y="405482"/>
            <a:ext cx="6075843" cy="1246436"/>
            <a:chOff x="0" y="0"/>
            <a:chExt cx="8101125" cy="1661915"/>
          </a:xfrm>
        </p:grpSpPr>
        <p:sp>
          <p:nvSpPr>
            <p:cNvPr id="3" name="Freeform 3"/>
            <p:cNvSpPr/>
            <p:nvPr/>
          </p:nvSpPr>
          <p:spPr>
            <a:xfrm>
              <a:off x="1690148" y="52006"/>
              <a:ext cx="2514561" cy="1413183"/>
            </a:xfrm>
            <a:custGeom>
              <a:avLst/>
              <a:gdLst/>
              <a:ahLst/>
              <a:cxnLst/>
              <a:rect l="l" t="t" r="r" b="b"/>
              <a:pathLst>
                <a:path w="2514561" h="1413183">
                  <a:moveTo>
                    <a:pt x="0" y="0"/>
                  </a:moveTo>
                  <a:lnTo>
                    <a:pt x="2514562" y="0"/>
                  </a:lnTo>
                  <a:lnTo>
                    <a:pt x="2514562" y="1413184"/>
                  </a:lnTo>
                  <a:lnTo>
                    <a:pt x="0" y="14131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52006"/>
              <a:ext cx="1467833" cy="1606308"/>
            </a:xfrm>
            <a:custGeom>
              <a:avLst/>
              <a:gdLst/>
              <a:ahLst/>
              <a:cxnLst/>
              <a:rect l="l" t="t" r="r" b="b"/>
              <a:pathLst>
                <a:path w="1467833" h="1606308">
                  <a:moveTo>
                    <a:pt x="0" y="0"/>
                  </a:moveTo>
                  <a:lnTo>
                    <a:pt x="1467833" y="0"/>
                  </a:lnTo>
                  <a:lnTo>
                    <a:pt x="1467833" y="1606308"/>
                  </a:lnTo>
                  <a:lnTo>
                    <a:pt x="0" y="16063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Freeform 5"/>
            <p:cNvSpPr/>
            <p:nvPr/>
          </p:nvSpPr>
          <p:spPr>
            <a:xfrm>
              <a:off x="4204710" y="3601"/>
              <a:ext cx="2389497" cy="1558151"/>
            </a:xfrm>
            <a:custGeom>
              <a:avLst/>
              <a:gdLst/>
              <a:ahLst/>
              <a:cxnLst/>
              <a:rect l="l" t="t" r="r" b="b"/>
              <a:pathLst>
                <a:path w="2389497" h="1558151">
                  <a:moveTo>
                    <a:pt x="0" y="0"/>
                  </a:moveTo>
                  <a:lnTo>
                    <a:pt x="2389497" y="0"/>
                  </a:lnTo>
                  <a:lnTo>
                    <a:pt x="2389497" y="1558151"/>
                  </a:lnTo>
                  <a:lnTo>
                    <a:pt x="0" y="15581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6" name="Freeform 6"/>
            <p:cNvSpPr/>
            <p:nvPr/>
          </p:nvSpPr>
          <p:spPr>
            <a:xfrm>
              <a:off x="6733205" y="0"/>
              <a:ext cx="1367920" cy="1661915"/>
            </a:xfrm>
            <a:custGeom>
              <a:avLst/>
              <a:gdLst/>
              <a:ahLst/>
              <a:cxnLst/>
              <a:rect l="l" t="t" r="r" b="b"/>
              <a:pathLst>
                <a:path w="1367920" h="1661915">
                  <a:moveTo>
                    <a:pt x="0" y="0"/>
                  </a:moveTo>
                  <a:lnTo>
                    <a:pt x="1367920" y="0"/>
                  </a:lnTo>
                  <a:lnTo>
                    <a:pt x="1367920" y="1661915"/>
                  </a:lnTo>
                  <a:lnTo>
                    <a:pt x="0" y="16619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7" name="Group 7"/>
          <p:cNvGrpSpPr/>
          <p:nvPr/>
        </p:nvGrpSpPr>
        <p:grpSpPr>
          <a:xfrm rot="-10800000">
            <a:off x="0" y="2124429"/>
            <a:ext cx="18288000" cy="8319130"/>
            <a:chOff x="0" y="0"/>
            <a:chExt cx="4816593" cy="2191047"/>
          </a:xfrm>
          <a:solidFill>
            <a:schemeClr val="tx1"/>
          </a:solidFill>
        </p:grpSpPr>
        <p:sp>
          <p:nvSpPr>
            <p:cNvPr id="8" name="Freeform 8"/>
            <p:cNvSpPr/>
            <p:nvPr/>
          </p:nvSpPr>
          <p:spPr>
            <a:xfrm>
              <a:off x="0" y="0"/>
              <a:ext cx="4816592" cy="2191046"/>
            </a:xfrm>
            <a:custGeom>
              <a:avLst/>
              <a:gdLst/>
              <a:ahLst/>
              <a:cxnLst/>
              <a:rect l="l" t="t" r="r" b="b"/>
              <a:pathLst>
                <a:path w="4816592" h="2191046">
                  <a:moveTo>
                    <a:pt x="0" y="0"/>
                  </a:moveTo>
                  <a:lnTo>
                    <a:pt x="4816592" y="0"/>
                  </a:lnTo>
                  <a:lnTo>
                    <a:pt x="4816592" y="2191046"/>
                  </a:lnTo>
                  <a:lnTo>
                    <a:pt x="0" y="219104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4816593" cy="2181522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1928415" y="3176465"/>
            <a:ext cx="6171931" cy="6214465"/>
          </a:xfrm>
          <a:custGeom>
            <a:avLst/>
            <a:gdLst/>
            <a:ahLst/>
            <a:cxnLst/>
            <a:rect l="l" t="t" r="r" b="b"/>
            <a:pathLst>
              <a:path w="6171931" h="6214465">
                <a:moveTo>
                  <a:pt x="0" y="0"/>
                </a:moveTo>
                <a:lnTo>
                  <a:pt x="6171931" y="0"/>
                </a:lnTo>
                <a:lnTo>
                  <a:pt x="6171931" y="6214464"/>
                </a:lnTo>
                <a:lnTo>
                  <a:pt x="0" y="62144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22108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>
          <a:xfrm>
            <a:off x="382353" y="220241"/>
            <a:ext cx="1292693" cy="1737735"/>
          </a:xfrm>
          <a:custGeom>
            <a:avLst/>
            <a:gdLst/>
            <a:ahLst/>
            <a:cxnLst/>
            <a:rect l="l" t="t" r="r" b="b"/>
            <a:pathLst>
              <a:path w="1292693" h="1737735">
                <a:moveTo>
                  <a:pt x="0" y="0"/>
                </a:moveTo>
                <a:lnTo>
                  <a:pt x="1292694" y="0"/>
                </a:lnTo>
                <a:lnTo>
                  <a:pt x="1292694" y="1737735"/>
                </a:lnTo>
                <a:lnTo>
                  <a:pt x="0" y="17377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/>
          <p:cNvSpPr txBox="1"/>
          <p:nvPr/>
        </p:nvSpPr>
        <p:spPr>
          <a:xfrm>
            <a:off x="2219997" y="280557"/>
            <a:ext cx="8212937" cy="1236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70"/>
              </a:lnSpc>
              <a:spcBef>
                <a:spcPct val="0"/>
              </a:spcBef>
            </a:pPr>
            <a:r>
              <a:rPr lang="en-US" sz="7193">
                <a:solidFill>
                  <a:srgbClr val="EE8600"/>
                </a:solidFill>
                <a:latin typeface="Anton"/>
                <a:ea typeface="Anton"/>
                <a:cs typeface="Anton"/>
                <a:sym typeface="Anton"/>
              </a:rPr>
              <a:t>2025 SPARK ACADEMY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19997" y="1312949"/>
            <a:ext cx="6212952" cy="479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6"/>
              </a:lnSpc>
              <a:spcBef>
                <a:spcPct val="0"/>
              </a:spcBef>
            </a:pPr>
            <a:r>
              <a:rPr lang="en-US" sz="2854" b="1">
                <a:solidFill>
                  <a:srgbClr val="000000"/>
                </a:solidFill>
                <a:latin typeface="Antonio Bold"/>
                <a:ea typeface="Antonio Bold"/>
                <a:cs typeface="Antonio Bold"/>
                <a:sym typeface="Antonio Bold"/>
              </a:rPr>
              <a:t>TRAIN FOR CHANGE, FROM SCIENCE TO PRACTICE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3117" y="3128840"/>
            <a:ext cx="11654806" cy="2710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THE SPRINT AI TRAINING FOR AFRICAN MEDICAL</a:t>
            </a:r>
          </a:p>
          <a:p>
            <a:pPr algn="l">
              <a:lnSpc>
                <a:spcPts val="5531"/>
              </a:lnSpc>
            </a:pPr>
            <a:r>
              <a:rPr lang="en-US" sz="4254" spc="31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Imaging Knowledge Translation (SPARK) </a:t>
            </a:r>
          </a:p>
          <a:p>
            <a:pPr algn="l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Academy </a:t>
            </a:r>
          </a:p>
          <a:p>
            <a:pPr algn="l">
              <a:lnSpc>
                <a:spcPts val="5141"/>
              </a:lnSpc>
            </a:pPr>
            <a:r>
              <a:rPr lang="en-US" sz="3954" spc="288" dirty="0">
                <a:solidFill>
                  <a:srgbClr val="EE8600"/>
                </a:solidFill>
                <a:latin typeface="Norwester"/>
                <a:ea typeface="Norwester"/>
                <a:cs typeface="Norwester"/>
                <a:sym typeface="Norwester"/>
              </a:rPr>
              <a:t>IN DEEP LEARNING &amp; MEDICAL IMAGING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73117" y="6236369"/>
            <a:ext cx="11654806" cy="2703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Version Control and Collaboration: Git, GitHub &amp; GitHub Classroom</a:t>
            </a:r>
          </a:p>
          <a:p>
            <a:pPr algn="ctr">
              <a:lnSpc>
                <a:spcPts val="5401"/>
              </a:lnSpc>
            </a:pPr>
            <a:endParaRPr lang="en-US" sz="4154" spc="303" dirty="0">
              <a:solidFill>
                <a:srgbClr val="FFFFFF"/>
              </a:solidFill>
              <a:latin typeface="Norwester"/>
              <a:ea typeface="Norwester"/>
              <a:cs typeface="Norwester"/>
              <a:sym typeface="Norwester"/>
            </a:endParaRPr>
          </a:p>
          <a:p>
            <a:pPr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22</a:t>
            </a:r>
            <a:r>
              <a:rPr lang="en-US" sz="4154" spc="303" baseline="3000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nd</a:t>
            </a: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fed,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26DD5-C056-5C9E-8AB2-94F4A36D3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8C7273F-40C3-C7C5-66FE-FE02A99E462B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5943376-B11C-A5E3-8E7E-C2498A59605A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19DCA75-CB35-797D-FA87-0050ECDF7B04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5224B026-2767-34E2-CC48-EF70F0ED7A92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A695C86-484F-F857-53ED-31262B781C8A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38721E0-A703-17E9-044C-61154D73CF12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22CE8039-A300-7859-ECFD-B3B51A454616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91924781-9799-6302-8EB4-FF0202EC970C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91B510A8-2052-5430-06FB-844809D6AF61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github</a:t>
            </a:r>
            <a:endParaRPr lang="en-US" sz="5754" spc="420" dirty="0">
              <a:solidFill>
                <a:srgbClr val="FFFFFF"/>
              </a:solidFill>
              <a:latin typeface="Norwester"/>
              <a:ea typeface="Norwester"/>
              <a:cs typeface="Norwester"/>
              <a:sym typeface="Norwester"/>
            </a:endParaRP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77BAA866-081C-CC63-6A39-E61A85A7EC97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E67CC0B0-E555-6E88-963D-8F257B6EFCB3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F24902-2A36-22E5-D965-C2EE5BADCEDE}"/>
              </a:ext>
            </a:extLst>
          </p:cNvPr>
          <p:cNvSpPr txBox="1"/>
          <p:nvPr/>
        </p:nvSpPr>
        <p:spPr>
          <a:xfrm>
            <a:off x="352400" y="1954191"/>
            <a:ext cx="17707000" cy="43088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4400" indent="-698500">
              <a:buSzPts val="1900"/>
              <a:buChar char="❖"/>
            </a:pPr>
            <a:r>
              <a:rPr lang="en-US" sz="4000" dirty="0"/>
              <a:t>A </a:t>
            </a:r>
            <a:r>
              <a:rPr lang="en-US" sz="4000" b="1" dirty="0"/>
              <a:t>cloud-based platform</a:t>
            </a:r>
            <a:r>
              <a:rPr lang="en-US" sz="4000" dirty="0"/>
              <a:t> for hosting Git repositories.</a:t>
            </a:r>
          </a:p>
          <a:p>
            <a:pPr marL="914400" indent="-698500">
              <a:buSzPts val="1900"/>
              <a:buChar char="❖"/>
            </a:pPr>
            <a:r>
              <a:rPr lang="en-US" sz="4000" dirty="0"/>
              <a:t>🌐 </a:t>
            </a:r>
            <a:r>
              <a:rPr lang="en-US" sz="4000" b="1" dirty="0"/>
              <a:t>Website:</a:t>
            </a:r>
            <a:r>
              <a:rPr lang="en-US" sz="4000" dirty="0"/>
              <a:t> https://github.com/</a:t>
            </a:r>
          </a:p>
          <a:p>
            <a:pPr marL="914400" indent="-698500">
              <a:buSzPts val="1900"/>
              <a:buChar char="❖"/>
            </a:pPr>
            <a:r>
              <a:rPr lang="en-US" sz="4000" b="1" dirty="0"/>
              <a:t>Launched in 2007,</a:t>
            </a:r>
            <a:r>
              <a:rPr lang="en-US" sz="4000" dirty="0"/>
              <a:t> now the most popular Git hosting service.</a:t>
            </a:r>
          </a:p>
          <a:p>
            <a:pPr marL="914400" indent="-698500">
              <a:buSzPts val="1900"/>
              <a:buChar char="❖"/>
            </a:pPr>
            <a:r>
              <a:rPr lang="en-US" sz="4000" dirty="0"/>
              <a:t>Enables collaboration from anywhere in the world.</a:t>
            </a:r>
          </a:p>
          <a:p>
            <a:pPr marL="914400" indent="-698500">
              <a:buSzPts val="1900"/>
              <a:buChar char="❖"/>
            </a:pPr>
            <a:r>
              <a:rPr lang="en-US" sz="4000" b="1" dirty="0"/>
              <a:t>Makes Git social! </a:t>
            </a:r>
            <a:r>
              <a:rPr lang="en-US" sz="4000" dirty="0"/>
              <a:t>– Developers </a:t>
            </a:r>
            <a:r>
              <a:rPr lang="en-US" sz="4000" b="1" dirty="0"/>
              <a:t>can share, review,</a:t>
            </a:r>
            <a:r>
              <a:rPr lang="en-US" sz="4000" dirty="0"/>
              <a:t> and contribute to code easily.</a:t>
            </a:r>
          </a:p>
          <a:p>
            <a:pPr marL="914400" indent="-698500">
              <a:buSzPts val="1900"/>
              <a:buChar char="❖"/>
            </a:pPr>
            <a:r>
              <a:rPr lang="en-US" sz="4000" b="1" dirty="0"/>
              <a:t>Free to start</a:t>
            </a:r>
            <a:r>
              <a:rPr lang="en-US" sz="4000" dirty="0"/>
              <a:t> with options to pay for private repositories and advanced features.</a:t>
            </a:r>
          </a:p>
          <a:p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924726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6717F3-EF2F-682D-E3F7-D67E040F8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CFADB71-361B-5CAE-6BAA-77751CE251F8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826EA5A-3F24-A6A3-F2E0-F1423361C606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650CEBA-F71B-DA13-A21A-7A0F35A16ACB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3FAC1E80-8893-DFB8-E7A8-ECD6B02E3FEC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AC51F1C-068B-2AEB-21D3-453765C4C3C4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D0537E8-757F-944B-3897-A4E33B10F4BA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F08F1014-2A00-3205-2F4B-1DE726F239E9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7B61E28A-BD21-ABC4-B80D-897E3C39DD27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5DB40C29-8B3A-7862-021B-8950BAC01C15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git’s three-tree architecture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47A48207-C95F-F053-3679-23F1D70A5164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001E446-BFC3-E507-7E03-AAADC075A25F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18315B-E1B5-CBCC-F427-DA43DBE4A195}"/>
              </a:ext>
            </a:extLst>
          </p:cNvPr>
          <p:cNvSpPr txBox="1"/>
          <p:nvPr/>
        </p:nvSpPr>
        <p:spPr>
          <a:xfrm>
            <a:off x="352400" y="1954191"/>
            <a:ext cx="177070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4400" indent="-635000">
              <a:buSzPts val="1400"/>
              <a:buChar char="❖"/>
            </a:pPr>
            <a:r>
              <a:rPr lang="en-US" sz="4000" b="1" dirty="0"/>
              <a:t>Working Directory – </a:t>
            </a:r>
            <a:r>
              <a:rPr lang="en-US" sz="4000" dirty="0"/>
              <a:t>Contains the current state of files being edited.</a:t>
            </a:r>
          </a:p>
          <a:p>
            <a:pPr marL="914400" indent="-635000">
              <a:buSzPts val="1400"/>
              <a:buChar char="❖"/>
            </a:pPr>
            <a:r>
              <a:rPr lang="en-US" sz="4000" b="1" dirty="0"/>
              <a:t>Staging Area (Index) – </a:t>
            </a:r>
            <a:r>
              <a:rPr lang="en-US" sz="4000" dirty="0"/>
              <a:t>Holds changes that are marked for the next commit.</a:t>
            </a:r>
          </a:p>
          <a:p>
            <a:pPr marL="914400" indent="-635000">
              <a:buSzPts val="1400"/>
              <a:buChar char="❖"/>
            </a:pPr>
            <a:r>
              <a:rPr lang="en-US" sz="4000" b="1" dirty="0"/>
              <a:t>Repository (HEAD) – </a:t>
            </a:r>
            <a:r>
              <a:rPr lang="en-US" sz="4000" dirty="0"/>
              <a:t>Stores committed changes permanently.</a:t>
            </a:r>
          </a:p>
        </p:txBody>
      </p:sp>
      <p:pic>
        <p:nvPicPr>
          <p:cNvPr id="13" name="Google Shape;123;p22">
            <a:extLst>
              <a:ext uri="{FF2B5EF4-FFF2-40B4-BE49-F238E27FC236}">
                <a16:creationId xmlns:a16="http://schemas.microsoft.com/office/drawing/2014/main" id="{43F6B3FA-FC8E-3838-C0A7-364DF448DF1E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004230" y="4029877"/>
            <a:ext cx="8720664" cy="53737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4990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B4C1CB-4532-C9DE-3745-815FB71EF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ADD7A67-4884-1E33-1171-F1B8A46047A7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5909859-B06A-D955-81C0-9C0226A70652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6589785-6D82-29AB-F533-BC264F6FDBEC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BC76F6D7-263E-54DF-BD68-9DC0F08712E0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2FF04F3-F242-6FE7-784C-3A30F935A119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178EFD3-9847-1E71-6FE5-5EE667F05FC3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5267EEA4-9031-8B7A-7D96-4C270B0E5C6D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A2A10516-ABC7-D14E-C0AF-2048699BC416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0E6913D5-FDDF-DC27-748A-BDBDC2B1A2D9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git’s workflow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A814599A-292C-3092-668A-1B9126F3FBFC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00D4C245-7829-15F7-A261-DC9832B9F305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pic>
        <p:nvPicPr>
          <p:cNvPr id="14" name="Google Shape;289;p41">
            <a:extLst>
              <a:ext uri="{FF2B5EF4-FFF2-40B4-BE49-F238E27FC236}">
                <a16:creationId xmlns:a16="http://schemas.microsoft.com/office/drawing/2014/main" id="{FB4EFC13-BEAE-FE53-166E-A330B0D25F60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61328" y="1846655"/>
            <a:ext cx="12496275" cy="66459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0235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7218D-B603-1C57-3FAD-B1DD775AF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2A9C727-BF48-2142-F9D7-3CE0220111C5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42E8297-5F11-D128-8271-4E9A762D982A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27271E0-9A71-7767-B226-3EDE3DE47E20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7D5216A7-086C-EB29-3D79-3FF0594CF03F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A35B5096-5CAE-D399-C11D-30679287B01F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D8A3FAC-32CD-2202-9A22-C153F0C824BB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08FEB3A-42A1-8CD1-3839-C315A464C439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21B75B1A-77DC-A279-E8D6-6D52E71E7FF5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6785B36A-BC9E-681E-4E9A-D645D2FCCD52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Demo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CA7CBE90-B370-B884-853D-F64038AC03C6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25E69669-5114-3599-9210-BB7259BE09F6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F6D93F-D1EF-3A96-E437-CBBDD6C052EC}"/>
              </a:ext>
            </a:extLst>
          </p:cNvPr>
          <p:cNvSpPr txBox="1"/>
          <p:nvPr/>
        </p:nvSpPr>
        <p:spPr>
          <a:xfrm>
            <a:off x="352400" y="1954191"/>
            <a:ext cx="177070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4400" indent="-635000">
              <a:buSzPts val="1400"/>
              <a:buChar char="❖"/>
            </a:pPr>
            <a:r>
              <a:rPr lang="en-US" sz="4000" b="1" dirty="0"/>
              <a:t>Git</a:t>
            </a:r>
            <a:endParaRPr lang="en-US" sz="4000" dirty="0"/>
          </a:p>
          <a:p>
            <a:pPr marL="914400" indent="-635000">
              <a:buSzPts val="1400"/>
              <a:buChar char="❖"/>
            </a:pPr>
            <a:r>
              <a:rPr lang="en-US" sz="4000" b="1" dirty="0"/>
              <a:t>GitHub</a:t>
            </a:r>
            <a:endParaRPr lang="en-US" sz="4000" dirty="0"/>
          </a:p>
          <a:p>
            <a:pPr marL="914400" indent="-635000">
              <a:buSzPts val="1400"/>
              <a:buChar char="❖"/>
            </a:pPr>
            <a:r>
              <a:rPr lang="en-US" sz="4000" b="1" dirty="0"/>
              <a:t>GitHub Classroom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2739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904B9E-DE45-36B4-37E6-4FF09E1A1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D640FEB-8987-FEE0-B328-4291C5CFB519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F6AA968-1191-3754-9108-E5806DC3CE02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16A5FFE-214F-8A11-4BDA-AE222D270ADE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A37AC846-F69B-03B2-417E-543AE9375D1B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2F3B1C9-48AE-5393-E5F7-2B4975B76E0B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A07A104-9C24-0DAD-ECCA-B7C6F7416EC0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49F6175B-C1C7-3408-78A0-3DE6DBF5E337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5BA2AF0C-915D-CA1C-7465-885647F7EB7E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1E0975B7-5929-55A3-AC72-718E2140FD79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Github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Classroom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5FB96F72-28AC-B6F9-E28D-8D70BB7E0FC7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CA95F103-6F44-CCC6-F3F3-1D2F2517C1FC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pic>
        <p:nvPicPr>
          <p:cNvPr id="13" name="Google Shape;114;p22">
            <a:extLst>
              <a:ext uri="{FF2B5EF4-FFF2-40B4-BE49-F238E27FC236}">
                <a16:creationId xmlns:a16="http://schemas.microsoft.com/office/drawing/2014/main" id="{904E133E-540B-A2FE-A035-D19FB24DBAFD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t="6007" b="6679"/>
          <a:stretch/>
        </p:blipFill>
        <p:spPr>
          <a:xfrm>
            <a:off x="346537" y="1880743"/>
            <a:ext cx="17343939" cy="71182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0248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CF598-F4C9-F1F5-4ACB-2FFE419DB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EDF5151-941F-D599-169B-A6E93EE71F28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80CB369-9659-DBF3-CD2D-BF3756976B05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BF1BBA6-E845-6C56-C5D1-E1A8B40D3414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F207D3AD-E704-4534-B398-70EBB661520C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73C60B3-E4D0-DFE2-C95F-C7B7245FA6B6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E625D9C-8D35-A765-7F79-7B3A953CE9AD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F4585C43-A8AD-328A-4F1E-0ED4C6B3D40D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75EB9CA6-B3A5-1DFD-2B72-F7414FC3D7C2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6C6179F8-97FA-2AC9-BA18-331EE59FB568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Github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Classroom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5055DD8A-25D4-4200-3E5A-076751D2AFF8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453167B-797A-39F2-4700-44C43E4266EC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pic>
        <p:nvPicPr>
          <p:cNvPr id="14" name="Google Shape;119;p23">
            <a:extLst>
              <a:ext uri="{FF2B5EF4-FFF2-40B4-BE49-F238E27FC236}">
                <a16:creationId xmlns:a16="http://schemas.microsoft.com/office/drawing/2014/main" id="{EBF45006-E122-B8DF-65AD-3F41495D1A3A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t="5035" b="5518"/>
          <a:stretch/>
        </p:blipFill>
        <p:spPr>
          <a:xfrm>
            <a:off x="626159" y="1716890"/>
            <a:ext cx="16708481" cy="72533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7692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4E2484-7DA7-6DCC-6C97-45004A632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707BDB3-7E05-7874-C203-A3DD914FF84C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ED51F08-105D-4E90-AF19-34F0B052B328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088ACBA-A5DA-3CC5-0FB8-BD3D962B8682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E1818844-89F6-8F71-052B-34B54225BA11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07A6DA1-1345-CA9C-7655-33B2300F4E3D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4C69130-081A-B843-9919-EE3E16649C58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7DF738C5-BCEC-5AA9-F723-44DA5F25342A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CBDA6D0F-D004-C2DD-4092-A243A5B56B67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F49D2EA8-B0B9-1CCF-93F4-553DE02AB271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Github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Classroom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2ABAA66-DE83-3F13-A2A7-3E5430B336FC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B6E54D32-5EC3-18B1-6C9E-0A909BFEF6A9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pic>
        <p:nvPicPr>
          <p:cNvPr id="13" name="Google Shape;124;p24">
            <a:extLst>
              <a:ext uri="{FF2B5EF4-FFF2-40B4-BE49-F238E27FC236}">
                <a16:creationId xmlns:a16="http://schemas.microsoft.com/office/drawing/2014/main" id="{A66E50B9-C5B8-3D8F-61F3-671C9991500C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t="4806" b="8897"/>
          <a:stretch/>
        </p:blipFill>
        <p:spPr>
          <a:xfrm>
            <a:off x="346538" y="1779539"/>
            <a:ext cx="17343939" cy="73663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6614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F4926-172A-776A-6ED5-BC244D816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A824DB4-D2BC-7A1E-0270-C424B1ACDB57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549090A-384C-5CC8-5CBC-51E3E8D383D4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F4F9CAB-B44C-E523-D2DE-B95EE0DEA6BF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1ADAA879-8910-7243-E1FD-BDDF91AB7F42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EDC791BB-42C2-6153-E082-519979841508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838600F-EA98-33AA-2F17-9B63AD4B3284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28D924C-7613-EC18-4D67-849E14046DB8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298FC806-CCE3-474D-604E-4C188D6B4657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3C4CF8DD-B8E9-DD1E-226B-99F98DD107B3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Github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Classroom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85681E5-AE9B-E46C-5D0F-AE765848FBE0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1F4D3EA-53B4-B724-6F6C-FEC831ED74D8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pic>
        <p:nvPicPr>
          <p:cNvPr id="14" name="Google Shape;130;p25">
            <a:extLst>
              <a:ext uri="{FF2B5EF4-FFF2-40B4-BE49-F238E27FC236}">
                <a16:creationId xmlns:a16="http://schemas.microsoft.com/office/drawing/2014/main" id="{D9182516-E385-3879-3BB8-091CBF3EE4B4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t="4743" b="5425"/>
          <a:stretch/>
        </p:blipFill>
        <p:spPr>
          <a:xfrm>
            <a:off x="318464" y="1769627"/>
            <a:ext cx="17664736" cy="72293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5662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44FBB-ED6B-E876-E104-6A24C52E6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47A9F9B-1290-90AB-6268-F3AF731CC637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A610D0A-3C51-974C-B1C8-06F68E8532E7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61183EA-76A3-F0E0-2FB6-F2BFE6D58E5E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3C9B9F20-78FF-EE6E-56FE-2396BB4C3137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FE9C701-DCF5-5BB6-F2FA-1F34F73FCCD1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58B3690-7301-D36C-2029-CEC0E71D4FFB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40B5B38-4FE7-23E8-0B65-3DA92E4305A2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B0368F8D-1B40-5E67-1530-90646EB576AC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69BEEA0B-4B70-945A-14F0-D71EB9A1C3F8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Github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Classroom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75193C11-49BB-5F54-94CB-EF8509F0A2CD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9BD453F-E2F9-6A6C-A721-21620BA95EED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pic>
        <p:nvPicPr>
          <p:cNvPr id="13" name="Google Shape;136;p26">
            <a:extLst>
              <a:ext uri="{FF2B5EF4-FFF2-40B4-BE49-F238E27FC236}">
                <a16:creationId xmlns:a16="http://schemas.microsoft.com/office/drawing/2014/main" id="{38A8F230-ECBC-B113-3151-F122E2B56147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t="5141" b="6362"/>
          <a:stretch/>
        </p:blipFill>
        <p:spPr>
          <a:xfrm>
            <a:off x="291579" y="1689551"/>
            <a:ext cx="17398897" cy="752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5539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7DD6D-5AAC-D551-74D9-ED10D629C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50DA852-15E1-A18F-8033-069A8BE79298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4FC04E7-EE10-456C-D547-B9EB877E6A2A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7402CCD-1EF9-AD36-0679-281D68830789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3ADA8C65-7614-0C7D-8443-B30A153A32AA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838DABA-6E5C-7D3C-AA4D-383AFDE27E61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7A655A8-A2D0-C90E-0ED9-A5AA428F979C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D2D6370-8D98-3D59-7C30-08F30A77AEB5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8D1EE76-E0F5-EBE5-A0E0-8651056F0642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C2E57B54-708A-43F2-2E2E-ADEDE4D0A9BB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 err="1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Github</a:t>
            </a: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 Classroom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6F45B2A9-051F-EACA-214A-4F37C30CED2A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BC85C0CE-7432-AB55-8711-A4CB84E0E659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pic>
        <p:nvPicPr>
          <p:cNvPr id="14" name="Google Shape;141;p27">
            <a:extLst>
              <a:ext uri="{FF2B5EF4-FFF2-40B4-BE49-F238E27FC236}">
                <a16:creationId xmlns:a16="http://schemas.microsoft.com/office/drawing/2014/main" id="{2F76DEE9-DFE6-5525-A8C8-C3172106E148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r="17931" b="41707"/>
          <a:stretch/>
        </p:blipFill>
        <p:spPr>
          <a:xfrm>
            <a:off x="516340" y="1824417"/>
            <a:ext cx="17390660" cy="7346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1562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-1" y="380185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/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/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/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Outline</a:t>
            </a:r>
          </a:p>
        </p:txBody>
      </p:sp>
      <p:sp>
        <p:nvSpPr>
          <p:cNvPr id="11" name="Freeform 11"/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/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CF0A6B-9D66-48B1-B13F-7CE7DB530AD8}"/>
              </a:ext>
            </a:extLst>
          </p:cNvPr>
          <p:cNvSpPr txBox="1"/>
          <p:nvPr/>
        </p:nvSpPr>
        <p:spPr>
          <a:xfrm>
            <a:off x="626159" y="2019300"/>
            <a:ext cx="11654806" cy="4447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Understanding Git: A Version Control System</a:t>
            </a:r>
          </a:p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Setting Up a Git Repository</a:t>
            </a:r>
          </a:p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Exploring the Git Workflow</a:t>
            </a:r>
          </a:p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Essential Git Commands for Beginners</a:t>
            </a:r>
          </a:p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Working with Branches: Creation and Navigation</a:t>
            </a:r>
          </a:p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GitHub and Its Key Features (Repositories)</a:t>
            </a:r>
          </a:p>
          <a:p>
            <a:pPr marL="582928" lvl="1" indent="-291464" algn="l">
              <a:lnSpc>
                <a:spcPct val="150000"/>
              </a:lnSpc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Syncing Changes: Fetch, Pull, and Push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FA06F-D58F-2079-DC03-AB4F27741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D7B5A9D-058F-C363-10A2-F6AC54CDA79F}"/>
              </a:ext>
            </a:extLst>
          </p:cNvPr>
          <p:cNvGrpSpPr/>
          <p:nvPr/>
        </p:nvGrpSpPr>
        <p:grpSpPr>
          <a:xfrm>
            <a:off x="11726350" y="405482"/>
            <a:ext cx="6075843" cy="1246436"/>
            <a:chOff x="0" y="0"/>
            <a:chExt cx="8101125" cy="166191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A6B2210-6CD5-9941-4F67-79E0CB7BB99A}"/>
                </a:ext>
              </a:extLst>
            </p:cNvPr>
            <p:cNvSpPr/>
            <p:nvPr/>
          </p:nvSpPr>
          <p:spPr>
            <a:xfrm>
              <a:off x="1690148" y="52006"/>
              <a:ext cx="2514561" cy="1413183"/>
            </a:xfrm>
            <a:custGeom>
              <a:avLst/>
              <a:gdLst/>
              <a:ahLst/>
              <a:cxnLst/>
              <a:rect l="l" t="t" r="r" b="b"/>
              <a:pathLst>
                <a:path w="2514561" h="1413183">
                  <a:moveTo>
                    <a:pt x="0" y="0"/>
                  </a:moveTo>
                  <a:lnTo>
                    <a:pt x="2514562" y="0"/>
                  </a:lnTo>
                  <a:lnTo>
                    <a:pt x="2514562" y="1413184"/>
                  </a:lnTo>
                  <a:lnTo>
                    <a:pt x="0" y="14131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825534D-98DA-C547-C2D7-DBCD26CA3577}"/>
                </a:ext>
              </a:extLst>
            </p:cNvPr>
            <p:cNvSpPr/>
            <p:nvPr/>
          </p:nvSpPr>
          <p:spPr>
            <a:xfrm>
              <a:off x="0" y="52006"/>
              <a:ext cx="1467833" cy="1606308"/>
            </a:xfrm>
            <a:custGeom>
              <a:avLst/>
              <a:gdLst/>
              <a:ahLst/>
              <a:cxnLst/>
              <a:rect l="l" t="t" r="r" b="b"/>
              <a:pathLst>
                <a:path w="1467833" h="1606308">
                  <a:moveTo>
                    <a:pt x="0" y="0"/>
                  </a:moveTo>
                  <a:lnTo>
                    <a:pt x="1467833" y="0"/>
                  </a:lnTo>
                  <a:lnTo>
                    <a:pt x="1467833" y="1606308"/>
                  </a:lnTo>
                  <a:lnTo>
                    <a:pt x="0" y="16063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053934B1-54F5-66BF-2899-7EA5EA0FEB86}"/>
                </a:ext>
              </a:extLst>
            </p:cNvPr>
            <p:cNvSpPr/>
            <p:nvPr/>
          </p:nvSpPr>
          <p:spPr>
            <a:xfrm>
              <a:off x="4204710" y="3601"/>
              <a:ext cx="2389497" cy="1558151"/>
            </a:xfrm>
            <a:custGeom>
              <a:avLst/>
              <a:gdLst/>
              <a:ahLst/>
              <a:cxnLst/>
              <a:rect l="l" t="t" r="r" b="b"/>
              <a:pathLst>
                <a:path w="2389497" h="1558151">
                  <a:moveTo>
                    <a:pt x="0" y="0"/>
                  </a:moveTo>
                  <a:lnTo>
                    <a:pt x="2389497" y="0"/>
                  </a:lnTo>
                  <a:lnTo>
                    <a:pt x="2389497" y="1558151"/>
                  </a:lnTo>
                  <a:lnTo>
                    <a:pt x="0" y="15581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DC2360B-E1F1-FB92-40A8-C81D948CCB95}"/>
                </a:ext>
              </a:extLst>
            </p:cNvPr>
            <p:cNvSpPr/>
            <p:nvPr/>
          </p:nvSpPr>
          <p:spPr>
            <a:xfrm>
              <a:off x="6733205" y="0"/>
              <a:ext cx="1367920" cy="1661915"/>
            </a:xfrm>
            <a:custGeom>
              <a:avLst/>
              <a:gdLst/>
              <a:ahLst/>
              <a:cxnLst/>
              <a:rect l="l" t="t" r="r" b="b"/>
              <a:pathLst>
                <a:path w="1367920" h="1661915">
                  <a:moveTo>
                    <a:pt x="0" y="0"/>
                  </a:moveTo>
                  <a:lnTo>
                    <a:pt x="1367920" y="0"/>
                  </a:lnTo>
                  <a:lnTo>
                    <a:pt x="1367920" y="1661915"/>
                  </a:lnTo>
                  <a:lnTo>
                    <a:pt x="0" y="16619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2F376D45-E56C-CEDD-688E-3043EE231036}"/>
              </a:ext>
            </a:extLst>
          </p:cNvPr>
          <p:cNvGrpSpPr/>
          <p:nvPr/>
        </p:nvGrpSpPr>
        <p:grpSpPr>
          <a:xfrm rot="-10800000">
            <a:off x="0" y="2124429"/>
            <a:ext cx="18288000" cy="8319130"/>
            <a:chOff x="0" y="0"/>
            <a:chExt cx="4816593" cy="2191047"/>
          </a:xfrm>
          <a:solidFill>
            <a:schemeClr val="tx1"/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239F512-F684-E194-736F-7F8CDD537425}"/>
                </a:ext>
              </a:extLst>
            </p:cNvPr>
            <p:cNvSpPr/>
            <p:nvPr/>
          </p:nvSpPr>
          <p:spPr>
            <a:xfrm>
              <a:off x="0" y="0"/>
              <a:ext cx="4816592" cy="2191046"/>
            </a:xfrm>
            <a:custGeom>
              <a:avLst/>
              <a:gdLst/>
              <a:ahLst/>
              <a:cxnLst/>
              <a:rect l="l" t="t" r="r" b="b"/>
              <a:pathLst>
                <a:path w="4816592" h="2191046">
                  <a:moveTo>
                    <a:pt x="0" y="0"/>
                  </a:moveTo>
                  <a:lnTo>
                    <a:pt x="4816592" y="0"/>
                  </a:lnTo>
                  <a:lnTo>
                    <a:pt x="4816592" y="2191046"/>
                  </a:lnTo>
                  <a:lnTo>
                    <a:pt x="0" y="2191046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128901B9-0EFC-8462-0E52-6A7395B3CA18}"/>
                </a:ext>
              </a:extLst>
            </p:cNvPr>
            <p:cNvSpPr txBox="1"/>
            <p:nvPr/>
          </p:nvSpPr>
          <p:spPr>
            <a:xfrm>
              <a:off x="0" y="9525"/>
              <a:ext cx="4816593" cy="2181522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/>
            </a:p>
          </p:txBody>
        </p:sp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4D74D423-514F-4831-6BDE-6674E19473AF}"/>
              </a:ext>
            </a:extLst>
          </p:cNvPr>
          <p:cNvSpPr/>
          <p:nvPr/>
        </p:nvSpPr>
        <p:spPr>
          <a:xfrm>
            <a:off x="11928415" y="3176465"/>
            <a:ext cx="6171931" cy="6214465"/>
          </a:xfrm>
          <a:custGeom>
            <a:avLst/>
            <a:gdLst/>
            <a:ahLst/>
            <a:cxnLst/>
            <a:rect l="l" t="t" r="r" b="b"/>
            <a:pathLst>
              <a:path w="6171931" h="6214465">
                <a:moveTo>
                  <a:pt x="0" y="0"/>
                </a:moveTo>
                <a:lnTo>
                  <a:pt x="6171931" y="0"/>
                </a:lnTo>
                <a:lnTo>
                  <a:pt x="6171931" y="6214464"/>
                </a:lnTo>
                <a:lnTo>
                  <a:pt x="0" y="62144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22108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0EE7BFB3-7C83-BBFE-8128-A2A65D1E1098}"/>
              </a:ext>
            </a:extLst>
          </p:cNvPr>
          <p:cNvSpPr/>
          <p:nvPr/>
        </p:nvSpPr>
        <p:spPr>
          <a:xfrm>
            <a:off x="382353" y="220241"/>
            <a:ext cx="1292693" cy="1737735"/>
          </a:xfrm>
          <a:custGeom>
            <a:avLst/>
            <a:gdLst/>
            <a:ahLst/>
            <a:cxnLst/>
            <a:rect l="l" t="t" r="r" b="b"/>
            <a:pathLst>
              <a:path w="1292693" h="1737735">
                <a:moveTo>
                  <a:pt x="0" y="0"/>
                </a:moveTo>
                <a:lnTo>
                  <a:pt x="1292694" y="0"/>
                </a:lnTo>
                <a:lnTo>
                  <a:pt x="1292694" y="1737735"/>
                </a:lnTo>
                <a:lnTo>
                  <a:pt x="0" y="17377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4409EB9B-1BB3-C028-4C56-2E81735FEA36}"/>
              </a:ext>
            </a:extLst>
          </p:cNvPr>
          <p:cNvSpPr txBox="1"/>
          <p:nvPr/>
        </p:nvSpPr>
        <p:spPr>
          <a:xfrm>
            <a:off x="2219997" y="280557"/>
            <a:ext cx="8212937" cy="1236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70"/>
              </a:lnSpc>
              <a:spcBef>
                <a:spcPct val="0"/>
              </a:spcBef>
            </a:pPr>
            <a:r>
              <a:rPr lang="en-US" sz="7193">
                <a:solidFill>
                  <a:srgbClr val="EE8600"/>
                </a:solidFill>
                <a:latin typeface="Anton"/>
                <a:ea typeface="Anton"/>
                <a:cs typeface="Anton"/>
                <a:sym typeface="Anton"/>
              </a:rPr>
              <a:t>2025 SPARK ACADEMY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118D0937-4AD1-789D-5419-CB5E511F7071}"/>
              </a:ext>
            </a:extLst>
          </p:cNvPr>
          <p:cNvSpPr txBox="1"/>
          <p:nvPr/>
        </p:nvSpPr>
        <p:spPr>
          <a:xfrm>
            <a:off x="2219997" y="1312949"/>
            <a:ext cx="6212952" cy="479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6"/>
              </a:lnSpc>
              <a:spcBef>
                <a:spcPct val="0"/>
              </a:spcBef>
            </a:pPr>
            <a:r>
              <a:rPr lang="en-US" sz="2854" b="1">
                <a:solidFill>
                  <a:srgbClr val="000000"/>
                </a:solidFill>
                <a:latin typeface="Antonio Bold"/>
                <a:ea typeface="Antonio Bold"/>
                <a:cs typeface="Antonio Bold"/>
                <a:sym typeface="Antonio Bold"/>
              </a:rPr>
              <a:t>TRAIN FOR CHANGE, FROM SCIENCE TO PRACTICE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1F58EBEC-199A-8765-8DC7-4AC06C167B21}"/>
              </a:ext>
            </a:extLst>
          </p:cNvPr>
          <p:cNvSpPr txBox="1"/>
          <p:nvPr/>
        </p:nvSpPr>
        <p:spPr>
          <a:xfrm>
            <a:off x="773117" y="3128840"/>
            <a:ext cx="11654806" cy="2005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Thank you</a:t>
            </a:r>
          </a:p>
          <a:p>
            <a:pPr algn="ctr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&amp;</a:t>
            </a:r>
          </a:p>
          <a:p>
            <a:pPr algn="ctr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Welcome to SPARK</a:t>
            </a:r>
            <a:endParaRPr lang="en-US" sz="3954" spc="288" dirty="0">
              <a:solidFill>
                <a:srgbClr val="EE8600"/>
              </a:solidFill>
              <a:latin typeface="Norwester"/>
              <a:ea typeface="Norwester"/>
              <a:cs typeface="Norwester"/>
              <a:sym typeface="Norwester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D824400B-63C5-5B34-5DB9-1B32089F5DB2}"/>
              </a:ext>
            </a:extLst>
          </p:cNvPr>
          <p:cNvSpPr txBox="1"/>
          <p:nvPr/>
        </p:nvSpPr>
        <p:spPr>
          <a:xfrm>
            <a:off x="773117" y="6236369"/>
            <a:ext cx="11654806" cy="625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1"/>
              </a:lnSpc>
            </a:pPr>
            <a:r>
              <a:rPr lang="en-US" sz="4154" spc="303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ENJOY CODING &amp; MEDICAL IMAGING</a:t>
            </a:r>
          </a:p>
        </p:txBody>
      </p:sp>
    </p:spTree>
    <p:extLst>
      <p:ext uri="{BB962C8B-B14F-4D97-AF65-F5344CB8AC3E}">
        <p14:creationId xmlns:p14="http://schemas.microsoft.com/office/powerpoint/2010/main" val="189343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2F2CC-B556-123A-848B-9D0A41DEA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16C55AA-FD3B-6618-8B9E-AFDDD21A46DC}"/>
              </a:ext>
            </a:extLst>
          </p:cNvPr>
          <p:cNvGrpSpPr/>
          <p:nvPr/>
        </p:nvGrpSpPr>
        <p:grpSpPr>
          <a:xfrm rot="-10800000">
            <a:off x="-1" y="380185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B5DED31-99BF-FB97-4963-32A704E59902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C6EEE23-F3F0-9522-173F-DAF8AC602276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C848B643-652A-949D-17D7-40E7ED602BC8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AC40C60-61CD-D2D3-CE6E-0BE985DFBC47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6FCF291-4B58-CD49-1540-D338EDD16F8B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DCCC339-B8DA-F7D0-1D97-76C7C1104BEA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FCFF75B4-6D57-0D0F-F6B0-848427F9F1C0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0F3391CB-B66E-7B4A-BAC0-AF8B99CAA5D2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Version Control system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9D99037F-6993-2830-EF87-0E34C76ABFA2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28270081-E126-444B-ABF0-1CD46D23465D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28BE98-7E59-3B6A-43A3-758AE8C12F5E}"/>
              </a:ext>
            </a:extLst>
          </p:cNvPr>
          <p:cNvSpPr txBox="1"/>
          <p:nvPr/>
        </p:nvSpPr>
        <p:spPr>
          <a:xfrm>
            <a:off x="626159" y="2737509"/>
            <a:ext cx="15147241" cy="46628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A Version Control System (VCS) is a tool that helps manage and track changes to files and directories over time. It allows you to:</a:t>
            </a:r>
          </a:p>
          <a:p>
            <a:pPr marL="0" indent="0">
              <a:spcBef>
                <a:spcPts val="600"/>
              </a:spcBef>
              <a:buNone/>
            </a:pPr>
            <a:endParaRPr lang="en-US" sz="3600" dirty="0">
              <a:latin typeface="Arial"/>
              <a:ea typeface="Arial"/>
              <a:cs typeface="Arial"/>
              <a:sym typeface="Arial"/>
            </a:endParaRPr>
          </a:p>
          <a:p>
            <a:pPr indent="-711200">
              <a:spcBef>
                <a:spcPts val="600"/>
              </a:spcBef>
              <a:buSzPts val="2000"/>
              <a:buFont typeface="Arial"/>
              <a:buChar char="❖"/>
            </a:pP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Track changes made to files throughout development.</a:t>
            </a:r>
          </a:p>
          <a:p>
            <a:pPr indent="-711200">
              <a:buSzPts val="2000"/>
              <a:buFont typeface="Arial"/>
              <a:buChar char="❖"/>
            </a:pP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Recall and restore previous versions when needed.</a:t>
            </a:r>
          </a:p>
          <a:p>
            <a:pPr indent="-711200">
              <a:buSzPts val="2000"/>
              <a:buFont typeface="Arial"/>
              <a:buChar char="❖"/>
            </a:pP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Collaborate efficiently by managing contributions from multiple people.</a:t>
            </a:r>
          </a:p>
          <a:p>
            <a:pPr indent="-711200">
              <a:buSzPts val="2000"/>
              <a:buFont typeface="Arial"/>
              <a:buChar char="❖"/>
            </a:pP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Maintain a history of modifications for auditing and troubleshooting.</a:t>
            </a:r>
          </a:p>
          <a:p>
            <a:pPr marL="0" indent="0">
              <a:spcBef>
                <a:spcPts val="600"/>
              </a:spcBef>
              <a:buNone/>
            </a:pPr>
            <a:endParaRPr lang="en-US" sz="36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1370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65EF5-351F-4538-D65B-17090C775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74634F3-6C3C-7D1F-1954-BC2531C8FC0F}"/>
              </a:ext>
            </a:extLst>
          </p:cNvPr>
          <p:cNvGrpSpPr/>
          <p:nvPr/>
        </p:nvGrpSpPr>
        <p:grpSpPr>
          <a:xfrm rot="-10800000">
            <a:off x="-1" y="380185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D0B0C6E-7185-3624-B5D2-0F988EFAA6F7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C9E151F-007C-1E9D-A878-11FFDD8E5D7A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6EDB7727-3283-4039-CFF5-AD5788215C37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6E71F6F-D67E-7C9A-9E40-7C0A0401EE9C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4CBF288-1669-1011-447B-BD212FC1259D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30F009E2-5A93-B09D-869B-689956EA8199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CE1B4B55-7F38-628F-068E-68FAECC7C88E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54BAE692-94C7-04AF-4031-C50366D9DDD0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ACB8E21B-CEC7-DD57-23B5-981C28F4DE07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6CECC98-5682-7812-29D4-5738D18E8E5A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465063-EF2B-D8CF-9036-9C53021E6A1F}"/>
              </a:ext>
            </a:extLst>
          </p:cNvPr>
          <p:cNvSpPr txBox="1"/>
          <p:nvPr/>
        </p:nvSpPr>
        <p:spPr>
          <a:xfrm>
            <a:off x="626159" y="2737509"/>
            <a:ext cx="15147241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en-US" sz="4800" dirty="0">
                <a:latin typeface="Arial"/>
                <a:ea typeface="Arial"/>
                <a:cs typeface="Arial"/>
                <a:sym typeface="Arial"/>
              </a:rPr>
              <a:t>Git Blame or Git commit</a:t>
            </a:r>
          </a:p>
        </p:txBody>
      </p:sp>
      <p:pic>
        <p:nvPicPr>
          <p:cNvPr id="14" name="Picture 13" descr="A person pointing at another person&#10;&#10;AI-generated content may be incorrect.">
            <a:extLst>
              <a:ext uri="{FF2B5EF4-FFF2-40B4-BE49-F238E27FC236}">
                <a16:creationId xmlns:a16="http://schemas.microsoft.com/office/drawing/2014/main" id="{75BB0706-249A-BABF-7565-9C666D16A62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606" y="3889796"/>
            <a:ext cx="7024688" cy="467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40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BFB94-FEA9-1912-C233-AFF06F487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36FF393-377C-2179-D4A4-D9D79025A030}"/>
              </a:ext>
            </a:extLst>
          </p:cNvPr>
          <p:cNvGrpSpPr/>
          <p:nvPr/>
        </p:nvGrpSpPr>
        <p:grpSpPr>
          <a:xfrm rot="-10800000">
            <a:off x="-1" y="380185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220DB4D-84F2-B654-A26A-5C8057AB0182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3573751-FDE8-3705-78A3-46E4F925F834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4D3B85E5-F20E-3440-8E5B-5F8769CC29AE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5BC0820-11F1-862D-60AD-0FE6E5157B71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392758A-1E9A-411F-1952-BC37C1E6FF80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D6C96479-9889-1BDF-0ED1-22204A80314B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DE8DCE20-A443-C8EF-CFA8-EC868F59C936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FD7B25AA-B6C3-2E50-E48B-A5C4AA7733A4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Distributed version control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74284B1D-CB84-7BE6-69A8-89C796EDE4D7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EF58BF1A-67F0-24C7-993A-6F4ECDCEA2A8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E87092-7D47-55F6-194D-44C7301B6B0D}"/>
              </a:ext>
            </a:extLst>
          </p:cNvPr>
          <p:cNvSpPr txBox="1"/>
          <p:nvPr/>
        </p:nvSpPr>
        <p:spPr>
          <a:xfrm>
            <a:off x="352400" y="1954191"/>
            <a:ext cx="15147241" cy="3447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4400" indent="-647700">
              <a:buSzPts val="1500"/>
              <a:buChar char="❖"/>
            </a:pPr>
            <a:r>
              <a:rPr lang="en-US" sz="3600" b="1" dirty="0"/>
              <a:t>No central server</a:t>
            </a:r>
            <a:r>
              <a:rPr lang="en-US" sz="3600" dirty="0"/>
              <a:t>—every copy of the repository is complete.</a:t>
            </a:r>
          </a:p>
          <a:p>
            <a:pPr marL="914400" indent="-647700">
              <a:buSzPts val="1500"/>
              <a:buChar char="❖"/>
            </a:pPr>
            <a:r>
              <a:rPr lang="en-US" sz="3600" dirty="0"/>
              <a:t>Every developer acts as a client, server, and repository simultaneously.</a:t>
            </a:r>
          </a:p>
          <a:p>
            <a:pPr marL="914400" indent="-647700">
              <a:buSzPts val="1500"/>
              <a:buChar char="❖"/>
            </a:pPr>
            <a:r>
              <a:rPr lang="en-US" sz="3600" dirty="0"/>
              <a:t>Enables offline work and faster operations compared to centralized version control.</a:t>
            </a:r>
          </a:p>
          <a:p>
            <a:pPr marL="914400" indent="-647700">
              <a:buSzPts val="1500"/>
              <a:buChar char="❖"/>
            </a:pPr>
            <a:r>
              <a:rPr lang="en-US" sz="3600" dirty="0"/>
              <a:t>Improves collaboration and redundancy, reducing the risk of data loss.</a:t>
            </a:r>
          </a:p>
          <a:p>
            <a:pPr marL="914400"/>
            <a:endParaRPr lang="en-US" sz="4400" dirty="0"/>
          </a:p>
        </p:txBody>
      </p:sp>
      <p:pic>
        <p:nvPicPr>
          <p:cNvPr id="13" name="Google Shape;105;p19">
            <a:extLst>
              <a:ext uri="{FF2B5EF4-FFF2-40B4-BE49-F238E27FC236}">
                <a16:creationId xmlns:a16="http://schemas.microsoft.com/office/drawing/2014/main" id="{581A314F-77F2-E174-1C36-9117C7790F8B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371600" y="5002752"/>
            <a:ext cx="12728556" cy="41793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1081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5BD00-89B1-F676-83D5-5DEFC7ADD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0285155-075E-1727-CB86-46D3CD82C09C}"/>
              </a:ext>
            </a:extLst>
          </p:cNvPr>
          <p:cNvGrpSpPr/>
          <p:nvPr/>
        </p:nvGrpSpPr>
        <p:grpSpPr>
          <a:xfrm rot="-10800000">
            <a:off x="-1" y="380185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1E8F06C-07DA-F40E-DC2D-423D14FD0394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17A0BF2-5DD6-F0CA-16C0-BC1AEC019417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3F52A113-426B-2619-0625-FB7EDD22F49E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4FD17E9-5348-35ED-86C3-5F332027DA18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A88D52F-3BF0-3C9B-E001-08F1A68DF058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609AA69-FDF9-46C3-0737-B766C92FAC57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BCCB4B0B-F533-9562-F56D-EBEBED71F7C9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9FE5D0E0-670B-3816-B62B-4612D8DCD9BB}"/>
              </a:ext>
            </a:extLst>
          </p:cNvPr>
          <p:cNvSpPr txBox="1"/>
          <p:nvPr/>
        </p:nvSpPr>
        <p:spPr>
          <a:xfrm>
            <a:off x="626159" y="549623"/>
            <a:ext cx="11654806" cy="1830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Git as a Distributed version control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52D96975-B5CC-FCA4-2C59-6B23AE979D5B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55FB0FF7-177A-EE94-A6FA-4F8CF19E39A8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75793B-D1A1-7CA3-3420-41F01AAB84DC}"/>
              </a:ext>
            </a:extLst>
          </p:cNvPr>
          <p:cNvSpPr txBox="1"/>
          <p:nvPr/>
        </p:nvSpPr>
        <p:spPr>
          <a:xfrm>
            <a:off x="352400" y="1954191"/>
            <a:ext cx="17707000" cy="4091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ct val="80000"/>
              </a:lnSpc>
              <a:spcBef>
                <a:spcPts val="800"/>
              </a:spcBef>
              <a:buNone/>
            </a:pPr>
            <a:endParaRPr lang="en-US" sz="3600" dirty="0">
              <a:latin typeface="Arial"/>
              <a:ea typeface="Arial"/>
              <a:cs typeface="Arial"/>
              <a:sym typeface="Arial"/>
            </a:endParaRPr>
          </a:p>
          <a:p>
            <a:pPr indent="-711200">
              <a:lnSpc>
                <a:spcPct val="80000"/>
              </a:lnSpc>
              <a:spcBef>
                <a:spcPts val="800"/>
              </a:spcBef>
              <a:buSzPts val="2000"/>
              <a:buFont typeface="Arial"/>
              <a:buChar char="❖"/>
            </a:pPr>
            <a:r>
              <a:rPr lang="en-US" sz="3600" b="1" dirty="0">
                <a:latin typeface="Arial"/>
                <a:ea typeface="Arial"/>
                <a:cs typeface="Arial"/>
                <a:sym typeface="Arial"/>
              </a:rPr>
              <a:t>No need for a central server –</a:t>
            </a: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 every copy is a full repository.</a:t>
            </a:r>
          </a:p>
          <a:p>
            <a:pPr indent="-711200">
              <a:lnSpc>
                <a:spcPct val="80000"/>
              </a:lnSpc>
              <a:buSzPts val="2000"/>
              <a:buFont typeface="Arial"/>
              <a:buChar char="❖"/>
            </a:pPr>
            <a:r>
              <a:rPr lang="en-US" sz="3600" b="1" dirty="0">
                <a:latin typeface="Arial"/>
                <a:ea typeface="Arial"/>
                <a:cs typeface="Arial"/>
                <a:sym typeface="Arial"/>
              </a:rPr>
              <a:t>Works offline –</a:t>
            </a: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 no internet connection required for local changes.</a:t>
            </a:r>
          </a:p>
          <a:p>
            <a:pPr indent="-711200">
              <a:lnSpc>
                <a:spcPct val="80000"/>
              </a:lnSpc>
              <a:buSzPts val="2000"/>
              <a:buFont typeface="Arial"/>
              <a:buChar char="❖"/>
            </a:pPr>
            <a:r>
              <a:rPr lang="en-US" sz="3600" b="1" dirty="0">
                <a:latin typeface="Arial"/>
                <a:ea typeface="Arial"/>
                <a:cs typeface="Arial"/>
                <a:sym typeface="Arial"/>
              </a:rPr>
              <a:t>No single point of failure—</a:t>
            </a: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every developer has a complete history.</a:t>
            </a:r>
          </a:p>
          <a:p>
            <a:pPr indent="-711200">
              <a:lnSpc>
                <a:spcPct val="80000"/>
              </a:lnSpc>
              <a:buSzPts val="2000"/>
              <a:buFont typeface="Arial"/>
              <a:buChar char="❖"/>
            </a:pP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Developers work independently and merge changes later.</a:t>
            </a:r>
          </a:p>
          <a:p>
            <a:pPr indent="-711200">
              <a:lnSpc>
                <a:spcPct val="80000"/>
              </a:lnSpc>
              <a:buSzPts val="2000"/>
              <a:buFont typeface="Arial"/>
              <a:buChar char="❖"/>
            </a:pP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Every repository can act as both server and client with full version history.</a:t>
            </a:r>
          </a:p>
          <a:p>
            <a:pPr indent="-711200">
              <a:lnSpc>
                <a:spcPct val="80000"/>
              </a:lnSpc>
              <a:buSzPts val="2000"/>
              <a:buFont typeface="Arial"/>
              <a:buChar char="❖"/>
            </a:pPr>
            <a:r>
              <a:rPr lang="en-US" sz="3600" b="1" dirty="0">
                <a:latin typeface="Arial"/>
                <a:ea typeface="Arial"/>
                <a:cs typeface="Arial"/>
                <a:sym typeface="Arial"/>
              </a:rPr>
              <a:t>Tracks changes, not versions—</a:t>
            </a: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stores changes as snapshots rather than full copies.</a:t>
            </a:r>
          </a:p>
          <a:p>
            <a:pPr indent="-711200">
              <a:lnSpc>
                <a:spcPct val="80000"/>
              </a:lnSpc>
              <a:buSzPts val="2000"/>
              <a:buFont typeface="Arial"/>
              <a:buChar char="❖"/>
            </a:pPr>
            <a:r>
              <a:rPr lang="en-US" sz="3600" dirty="0">
                <a:latin typeface="Arial"/>
                <a:ea typeface="Arial"/>
                <a:cs typeface="Arial"/>
                <a:sym typeface="Arial"/>
              </a:rPr>
              <a:t>Uses a series of small change sets that can be combined and shared.</a:t>
            </a:r>
          </a:p>
        </p:txBody>
      </p:sp>
    </p:spTree>
    <p:extLst>
      <p:ext uri="{BB962C8B-B14F-4D97-AF65-F5344CB8AC3E}">
        <p14:creationId xmlns:p14="http://schemas.microsoft.com/office/powerpoint/2010/main" val="4062720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5C903-DDCB-91B3-1FB1-53CDA2412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7675E87-D80D-0274-7460-EE4333BD601D}"/>
              </a:ext>
            </a:extLst>
          </p:cNvPr>
          <p:cNvGrpSpPr/>
          <p:nvPr/>
        </p:nvGrpSpPr>
        <p:grpSpPr>
          <a:xfrm rot="-10800000">
            <a:off x="-1" y="380185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7994E2A-14D0-CF0F-21E5-7D9E3EC40B21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263AF0E-77F3-15F2-5B21-578AD7B2BD69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651F8B0A-D680-B086-C612-89D0C11A820C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AC70D39B-B449-A0F9-AEB4-9F8205B18B56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0B68FD8-2C46-B120-8400-02BF79B0B214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AF844-8DDE-1514-0447-16F4A6717794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E054950-8C34-6448-CEEE-454C05022BA0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A8F811CE-3FCC-A44B-9640-A1418633C21D}"/>
              </a:ext>
            </a:extLst>
          </p:cNvPr>
          <p:cNvSpPr txBox="1"/>
          <p:nvPr/>
        </p:nvSpPr>
        <p:spPr>
          <a:xfrm>
            <a:off x="626159" y="549623"/>
            <a:ext cx="11654806" cy="834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4400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Setting up Git: Configure your identity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810D5F8C-0D96-E940-5E8B-5F69AEE79E03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A6B1B13A-ED27-E63A-8353-F631304655F5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C4CE83-C0AD-91C7-B9CF-800D9914A88B}"/>
              </a:ext>
            </a:extLst>
          </p:cNvPr>
          <p:cNvSpPr txBox="1"/>
          <p:nvPr/>
        </p:nvSpPr>
        <p:spPr>
          <a:xfrm>
            <a:off x="352400" y="1954191"/>
            <a:ext cx="17707000" cy="51398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Clr>
                <a:srgbClr val="000000"/>
              </a:buClr>
              <a:buSzPts val="2000"/>
            </a:pPr>
            <a:r>
              <a:rPr lang="en-US" sz="3200" dirty="0">
                <a:latin typeface="Arial"/>
                <a:ea typeface="Arial"/>
                <a:cs typeface="Arial"/>
                <a:sym typeface="Arial"/>
              </a:rPr>
              <a:t>Setup your name and email so others can know who committed changes.</a:t>
            </a:r>
            <a:endParaRPr lang="en-US" sz="4000" dirty="0"/>
          </a:p>
          <a:p>
            <a:pPr marL="457200" indent="-203200">
              <a:spcBef>
                <a:spcPts val="600"/>
              </a:spcBef>
              <a:buClr>
                <a:srgbClr val="000000"/>
              </a:buClr>
              <a:buSzPts val="2000"/>
              <a:buNone/>
            </a:pPr>
            <a:r>
              <a:rPr lang="en-US" sz="3200" b="1" dirty="0">
                <a:latin typeface="Arial"/>
                <a:ea typeface="Arial"/>
                <a:cs typeface="Arial"/>
                <a:sym typeface="Arial"/>
              </a:rPr>
              <a:t>Global configuration (for all repositories on your system):</a:t>
            </a:r>
          </a:p>
          <a:p>
            <a:pPr>
              <a:spcBef>
                <a:spcPts val="600"/>
              </a:spcBef>
              <a:buClr>
                <a:srgbClr val="0000FF"/>
              </a:buClr>
              <a:buChar char="❖"/>
            </a:pPr>
            <a:r>
              <a:rPr lang="en-US" sz="4000" dirty="0">
                <a:solidFill>
                  <a:srgbClr val="0000FF"/>
                </a:solidFill>
              </a:rPr>
              <a:t>git config --global user.name </a:t>
            </a:r>
            <a:r>
              <a:rPr lang="en-US" sz="4000" dirty="0">
                <a:solidFill>
                  <a:srgbClr val="000003"/>
                </a:solidFill>
              </a:rPr>
              <a:t>"Your Name"  </a:t>
            </a:r>
          </a:p>
          <a:p>
            <a:pPr>
              <a:buClr>
                <a:srgbClr val="0000FF"/>
              </a:buClr>
              <a:buChar char="❖"/>
            </a:pPr>
            <a:r>
              <a:rPr lang="en-US" sz="4000" dirty="0">
                <a:solidFill>
                  <a:srgbClr val="0000FF"/>
                </a:solidFill>
              </a:rPr>
              <a:t>git config --global </a:t>
            </a:r>
            <a:r>
              <a:rPr lang="en-US" sz="4000" dirty="0" err="1">
                <a:solidFill>
                  <a:srgbClr val="0000FF"/>
                </a:solidFill>
              </a:rPr>
              <a:t>user.email</a:t>
            </a:r>
            <a:r>
              <a:rPr lang="en-US" sz="4000" dirty="0">
                <a:solidFill>
                  <a:srgbClr val="0000FF"/>
                </a:solidFill>
              </a:rPr>
              <a:t> </a:t>
            </a:r>
            <a:r>
              <a:rPr lang="en-US" sz="4000" dirty="0">
                <a:solidFill>
                  <a:srgbClr val="000003"/>
                </a:solidFill>
              </a:rPr>
              <a:t>"your.email@example.com" </a:t>
            </a:r>
            <a:r>
              <a:rPr lang="en-US" sz="4000" dirty="0">
                <a:solidFill>
                  <a:srgbClr val="0000FF"/>
                </a:solidFill>
              </a:rPr>
              <a:t> </a:t>
            </a:r>
          </a:p>
          <a:p>
            <a:pPr marL="0" indent="0">
              <a:spcBef>
                <a:spcPts val="600"/>
              </a:spcBef>
              <a:buNone/>
            </a:pPr>
            <a:endParaRPr lang="en-US" sz="4000" dirty="0">
              <a:solidFill>
                <a:srgbClr val="0000FF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4000" b="1" dirty="0">
                <a:solidFill>
                  <a:srgbClr val="000003"/>
                </a:solidFill>
              </a:rPr>
              <a:t>Local configuration (for a specific repository):</a:t>
            </a:r>
            <a:endParaRPr lang="en-US" sz="3200" dirty="0">
              <a:latin typeface="Arial"/>
              <a:ea typeface="Arial"/>
              <a:cs typeface="Arial"/>
              <a:sym typeface="Arial"/>
            </a:endParaRPr>
          </a:p>
          <a:p>
            <a:pPr>
              <a:spcBef>
                <a:spcPts val="600"/>
              </a:spcBef>
              <a:buChar char="❖"/>
            </a:pPr>
            <a:r>
              <a:rPr lang="en-US" sz="4000" dirty="0">
                <a:solidFill>
                  <a:srgbClr val="0000FF"/>
                </a:solidFill>
              </a:rPr>
              <a:t>git config --local </a:t>
            </a:r>
            <a:r>
              <a:rPr lang="en-US" sz="4000" dirty="0" err="1">
                <a:solidFill>
                  <a:srgbClr val="0000FF"/>
                </a:solidFill>
              </a:rPr>
              <a:t>user.email</a:t>
            </a:r>
            <a:r>
              <a:rPr lang="en-US" sz="4000" dirty="0">
                <a:solidFill>
                  <a:srgbClr val="0000FF"/>
                </a:solidFill>
              </a:rPr>
              <a:t> </a:t>
            </a:r>
            <a:r>
              <a:rPr lang="en-US" sz="4000" dirty="0">
                <a:solidFill>
                  <a:srgbClr val="000003"/>
                </a:solidFill>
              </a:rPr>
              <a:t>"your.email@example.com"</a:t>
            </a:r>
            <a:r>
              <a:rPr lang="en-US" sz="4000" dirty="0">
                <a:solidFill>
                  <a:srgbClr val="0000FF"/>
                </a:solidFill>
              </a:rPr>
              <a:t> 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3200" dirty="0">
                <a:latin typeface="Arial"/>
                <a:ea typeface="Arial"/>
                <a:cs typeface="Arial"/>
                <a:sym typeface="Arial"/>
              </a:rPr>
              <a:t>Note: can set differently for each repository 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21776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A2F98-53D2-F4E4-5160-2A043123F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E4C9711-1AD6-8EE3-6070-DBEA126ED24D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F178DB1-351E-73E7-2B7C-7D3C206E5CA2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C186864-BEBB-0731-877B-918C5ADA8D49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8762CB0E-52BC-4845-34CC-F1D8C7EE13E7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A515DB82-ABE1-42E5-AAD5-C684E5238D64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4FB0C2C-2B05-6D67-3C37-51835EBB749F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B5C30E-0A15-0106-841F-F52084E43C97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44BB1247-D125-01D7-602E-7CAFC927CEDB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8B8496F2-D99E-3992-B853-CFE1E199AA05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Essential Git commands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E6C23488-60CD-977E-9EA2-784E08BADEB0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CC088BFB-543A-5C2C-3B05-2B04653A380C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BA0A41-ABBA-22C3-C2C1-03664B2201E4}"/>
              </a:ext>
            </a:extLst>
          </p:cNvPr>
          <p:cNvSpPr txBox="1"/>
          <p:nvPr/>
        </p:nvSpPr>
        <p:spPr>
          <a:xfrm>
            <a:off x="352400" y="1954191"/>
            <a:ext cx="17707000" cy="3323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indent="-711200">
              <a:lnSpc>
                <a:spcPct val="90000"/>
              </a:lnSpc>
              <a:buSzPts val="2000"/>
              <a:buFont typeface="Arial"/>
              <a:buChar char="❖"/>
            </a:pP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Initializing a repository 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(git </a:t>
            </a:r>
            <a:r>
              <a:rPr lang="en-US" sz="4000" b="1" dirty="0" err="1">
                <a:latin typeface="Arial"/>
                <a:ea typeface="Arial"/>
                <a:cs typeface="Arial"/>
                <a:sym typeface="Arial"/>
              </a:rPr>
              <a:t>init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indent="-711200">
              <a:lnSpc>
                <a:spcPct val="90000"/>
              </a:lnSpc>
              <a:buSzPts val="2000"/>
              <a:buFont typeface="Arial"/>
              <a:buChar char="❖"/>
            </a:pP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Checking repository status 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(git status)</a:t>
            </a:r>
          </a:p>
          <a:p>
            <a:pPr indent="-711200">
              <a:lnSpc>
                <a:spcPct val="90000"/>
              </a:lnSpc>
              <a:buSzPts val="2000"/>
              <a:buFont typeface="Arial"/>
              <a:buChar char="❖"/>
            </a:pP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Adding files to staging 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(git add)</a:t>
            </a:r>
          </a:p>
          <a:p>
            <a:pPr indent="-711200">
              <a:lnSpc>
                <a:spcPct val="90000"/>
              </a:lnSpc>
              <a:buSzPts val="2000"/>
              <a:buFont typeface="Arial"/>
              <a:buChar char="❖"/>
            </a:pP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Committing changes 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(git commit -m "message")</a:t>
            </a:r>
          </a:p>
          <a:p>
            <a:pPr indent="-711200">
              <a:lnSpc>
                <a:spcPct val="90000"/>
              </a:lnSpc>
              <a:buSzPts val="2000"/>
              <a:buFont typeface="Arial"/>
              <a:buChar char="❖"/>
            </a:pP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Viewing commit history 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(git log)</a:t>
            </a:r>
            <a:endParaRPr lang="en-US" sz="4000" dirty="0">
              <a:latin typeface="Arial"/>
              <a:ea typeface="Arial"/>
              <a:cs typeface="Arial"/>
              <a:sym typeface="Arial"/>
            </a:endParaRPr>
          </a:p>
          <a:p>
            <a:pPr indent="-711200">
              <a:lnSpc>
                <a:spcPct val="90000"/>
              </a:lnSpc>
              <a:buSzPts val="2000"/>
              <a:buFont typeface="Arial"/>
              <a:buChar char="❖"/>
            </a:pP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Removing and renaming files 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(git rm, git mv)</a:t>
            </a:r>
          </a:p>
        </p:txBody>
      </p:sp>
    </p:spTree>
    <p:extLst>
      <p:ext uri="{BB962C8B-B14F-4D97-AF65-F5344CB8AC3E}">
        <p14:creationId xmlns:p14="http://schemas.microsoft.com/office/powerpoint/2010/main" val="3396113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66458-A573-5DE7-1DEF-9A70DFAC6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C9FC249-0D30-DD90-8418-DD08EA79A3A3}"/>
              </a:ext>
            </a:extLst>
          </p:cNvPr>
          <p:cNvGrpSpPr/>
          <p:nvPr/>
        </p:nvGrpSpPr>
        <p:grpSpPr>
          <a:xfrm rot="-10800000">
            <a:off x="0" y="335586"/>
            <a:ext cx="18287999" cy="1297030"/>
            <a:chOff x="0" y="0"/>
            <a:chExt cx="5146429" cy="341605"/>
          </a:xfrm>
          <a:solidFill>
            <a:schemeClr val="tx1"/>
          </a:solid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D7C9221-45B4-775F-29F7-95ADDC0B6147}"/>
                </a:ext>
              </a:extLst>
            </p:cNvPr>
            <p:cNvSpPr/>
            <p:nvPr/>
          </p:nvSpPr>
          <p:spPr>
            <a:xfrm>
              <a:off x="0" y="0"/>
              <a:ext cx="5146429" cy="341605"/>
            </a:xfrm>
            <a:custGeom>
              <a:avLst/>
              <a:gdLst/>
              <a:ahLst/>
              <a:cxnLst/>
              <a:rect l="l" t="t" r="r" b="b"/>
              <a:pathLst>
                <a:path w="5146429" h="341605">
                  <a:moveTo>
                    <a:pt x="0" y="0"/>
                  </a:moveTo>
                  <a:lnTo>
                    <a:pt x="5146429" y="0"/>
                  </a:lnTo>
                  <a:lnTo>
                    <a:pt x="5146429" y="341605"/>
                  </a:lnTo>
                  <a:lnTo>
                    <a:pt x="0" y="341605"/>
                  </a:lnTo>
                  <a:close/>
                </a:path>
              </a:pathLst>
            </a:custGeom>
            <a:grpFill/>
            <a:ln>
              <a:solidFill>
                <a:srgbClr val="0B4F8E"/>
              </a:solidFill>
            </a:ln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F567AF2-D38D-9DED-C586-19D44FA04CC0}"/>
                </a:ext>
              </a:extLst>
            </p:cNvPr>
            <p:cNvSpPr txBox="1"/>
            <p:nvPr/>
          </p:nvSpPr>
          <p:spPr>
            <a:xfrm>
              <a:off x="0" y="9525"/>
              <a:ext cx="5146429" cy="332080"/>
            </a:xfrm>
            <a:prstGeom prst="rect">
              <a:avLst/>
            </a:prstGeom>
            <a:grpFill/>
            <a:ln>
              <a:solidFill>
                <a:srgbClr val="0B4F8E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9"/>
                </a:lnSpc>
              </a:pPr>
              <a:endParaRPr dirty="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462CA8E2-E5B4-9E53-A225-F555BE9B6070}"/>
              </a:ext>
            </a:extLst>
          </p:cNvPr>
          <p:cNvGrpSpPr/>
          <p:nvPr/>
        </p:nvGrpSpPr>
        <p:grpSpPr>
          <a:xfrm>
            <a:off x="13410215" y="9182100"/>
            <a:ext cx="4821241" cy="989059"/>
            <a:chOff x="0" y="0"/>
            <a:chExt cx="6428322" cy="131874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D690FF41-128E-4440-D82A-6EF5A82DB9F3}"/>
                </a:ext>
              </a:extLst>
            </p:cNvPr>
            <p:cNvSpPr/>
            <p:nvPr/>
          </p:nvSpPr>
          <p:spPr>
            <a:xfrm>
              <a:off x="1341149" y="41268"/>
              <a:ext cx="1995329" cy="1121375"/>
            </a:xfrm>
            <a:custGeom>
              <a:avLst/>
              <a:gdLst/>
              <a:ahLst/>
              <a:cxnLst/>
              <a:rect l="l" t="t" r="r" b="b"/>
              <a:pathLst>
                <a:path w="1995329" h="1121375">
                  <a:moveTo>
                    <a:pt x="0" y="0"/>
                  </a:moveTo>
                  <a:lnTo>
                    <a:pt x="1995329" y="0"/>
                  </a:lnTo>
                  <a:lnTo>
                    <a:pt x="1995329" y="1121374"/>
                  </a:lnTo>
                  <a:lnTo>
                    <a:pt x="0" y="11213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9DA8A34-DEC4-C9BE-2FBD-205F3DC32840}"/>
                </a:ext>
              </a:extLst>
            </p:cNvPr>
            <p:cNvSpPr/>
            <p:nvPr/>
          </p:nvSpPr>
          <p:spPr>
            <a:xfrm>
              <a:off x="0" y="41268"/>
              <a:ext cx="1164740" cy="1274621"/>
            </a:xfrm>
            <a:custGeom>
              <a:avLst/>
              <a:gdLst/>
              <a:ahLst/>
              <a:cxnLst/>
              <a:rect l="l" t="t" r="r" b="b"/>
              <a:pathLst>
                <a:path w="1164740" h="1274621">
                  <a:moveTo>
                    <a:pt x="0" y="0"/>
                  </a:moveTo>
                  <a:lnTo>
                    <a:pt x="1164740" y="0"/>
                  </a:lnTo>
                  <a:lnTo>
                    <a:pt x="1164740" y="1274621"/>
                  </a:lnTo>
                  <a:lnTo>
                    <a:pt x="0" y="12746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E5F133F5-B533-3B99-35C4-0B369A7E63E6}"/>
                </a:ext>
              </a:extLst>
            </p:cNvPr>
            <p:cNvSpPr/>
            <p:nvPr/>
          </p:nvSpPr>
          <p:spPr>
            <a:xfrm>
              <a:off x="3336478" y="2857"/>
              <a:ext cx="1896090" cy="1236408"/>
            </a:xfrm>
            <a:custGeom>
              <a:avLst/>
              <a:gdLst/>
              <a:ahLst/>
              <a:cxnLst/>
              <a:rect l="l" t="t" r="r" b="b"/>
              <a:pathLst>
                <a:path w="1896090" h="1236408">
                  <a:moveTo>
                    <a:pt x="0" y="0"/>
                  </a:moveTo>
                  <a:lnTo>
                    <a:pt x="1896090" y="0"/>
                  </a:lnTo>
                  <a:lnTo>
                    <a:pt x="1896090" y="1236409"/>
                  </a:lnTo>
                  <a:lnTo>
                    <a:pt x="0" y="12364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6F5D0D44-34C3-BAC3-1EA1-C29330076842}"/>
                </a:ext>
              </a:extLst>
            </p:cNvPr>
            <p:cNvSpPr/>
            <p:nvPr/>
          </p:nvSpPr>
          <p:spPr>
            <a:xfrm>
              <a:off x="5342864" y="0"/>
              <a:ext cx="1085458" cy="1318746"/>
            </a:xfrm>
            <a:custGeom>
              <a:avLst/>
              <a:gdLst/>
              <a:ahLst/>
              <a:cxnLst/>
              <a:rect l="l" t="t" r="r" b="b"/>
              <a:pathLst>
                <a:path w="1085458" h="1318746">
                  <a:moveTo>
                    <a:pt x="0" y="0"/>
                  </a:moveTo>
                  <a:lnTo>
                    <a:pt x="1085458" y="0"/>
                  </a:lnTo>
                  <a:lnTo>
                    <a:pt x="1085458" y="1318746"/>
                  </a:lnTo>
                  <a:lnTo>
                    <a:pt x="0" y="13187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2053" t="-19543" r="-50227" b="-46953"/>
              </a:stretch>
            </a:blipFill>
          </p:spPr>
          <p:txBody>
            <a:bodyPr/>
            <a:lstStyle/>
            <a:p>
              <a:endParaRPr lang="en-CA"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F2D41198-8B97-F134-C9EE-B923BE51A1B2}"/>
              </a:ext>
            </a:extLst>
          </p:cNvPr>
          <p:cNvSpPr txBox="1"/>
          <p:nvPr/>
        </p:nvSpPr>
        <p:spPr>
          <a:xfrm>
            <a:off x="626159" y="549623"/>
            <a:ext cx="11654806" cy="868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1"/>
              </a:lnSpc>
            </a:pPr>
            <a:r>
              <a:rPr lang="en-US" sz="5754" spc="420" dirty="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Branches in git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0619DA37-EE08-D1D8-583A-1B7F624E4251}"/>
              </a:ext>
            </a:extLst>
          </p:cNvPr>
          <p:cNvSpPr/>
          <p:nvPr/>
        </p:nvSpPr>
        <p:spPr>
          <a:xfrm>
            <a:off x="16828124" y="462098"/>
            <a:ext cx="862353" cy="1159239"/>
          </a:xfrm>
          <a:custGeom>
            <a:avLst/>
            <a:gdLst/>
            <a:ahLst/>
            <a:cxnLst/>
            <a:rect l="l" t="t" r="r" b="b"/>
            <a:pathLst>
              <a:path w="862353" h="1159239">
                <a:moveTo>
                  <a:pt x="0" y="0"/>
                </a:moveTo>
                <a:lnTo>
                  <a:pt x="862352" y="0"/>
                </a:lnTo>
                <a:lnTo>
                  <a:pt x="862352" y="1159239"/>
                </a:lnTo>
                <a:lnTo>
                  <a:pt x="0" y="11592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873277A3-52C4-C555-183D-0D182A95EC0D}"/>
              </a:ext>
            </a:extLst>
          </p:cNvPr>
          <p:cNvSpPr txBox="1"/>
          <p:nvPr/>
        </p:nvSpPr>
        <p:spPr>
          <a:xfrm>
            <a:off x="346538" y="9579919"/>
            <a:ext cx="4513760" cy="431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000" i="1" u="sng" dirty="0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  <a:hlinkClick r:id="rId8" tooltip="https://event.fourwaves.com/spark"/>
              </a:rPr>
              <a:t>https://event.fourwaves.com/spark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67B34D-CE09-5015-2256-5592DA1236A7}"/>
              </a:ext>
            </a:extLst>
          </p:cNvPr>
          <p:cNvSpPr txBox="1"/>
          <p:nvPr/>
        </p:nvSpPr>
        <p:spPr>
          <a:xfrm>
            <a:off x="352400" y="1954191"/>
            <a:ext cx="17707000" cy="47397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indent="0">
              <a:lnSpc>
                <a:spcPct val="90000"/>
              </a:lnSpc>
              <a:spcBef>
                <a:spcPts val="1200"/>
              </a:spcBef>
              <a:buNone/>
            </a:pPr>
            <a:r>
              <a:rPr lang="en-US" sz="4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Why Use Branches in Git?</a:t>
            </a:r>
          </a:p>
          <a:p>
            <a:pPr indent="-711200">
              <a:lnSpc>
                <a:spcPct val="90000"/>
              </a:lnSpc>
              <a:spcBef>
                <a:spcPts val="1200"/>
              </a:spcBef>
              <a:buSzPts val="2000"/>
              <a:buFont typeface="Arial"/>
              <a:buChar char="❖"/>
            </a:pP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Experiment with new ideas</a:t>
            </a: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 without affecting the main codebase.</a:t>
            </a:r>
          </a:p>
          <a:p>
            <a:pPr indent="-711200">
              <a:lnSpc>
                <a:spcPct val="90000"/>
              </a:lnSpc>
              <a:buSzPts val="2000"/>
              <a:buFont typeface="Arial"/>
              <a:buChar char="❖"/>
            </a:pP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Easily discard failed attempts </a:t>
            </a: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by deleting the branch instead of undoing multiple changes in the main branch.</a:t>
            </a:r>
          </a:p>
          <a:p>
            <a:pPr indent="-711200">
              <a:lnSpc>
                <a:spcPct val="90000"/>
              </a:lnSpc>
              <a:buSzPts val="2000"/>
              <a:buFont typeface="Arial"/>
              <a:buChar char="❖"/>
            </a:pP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Merge successful ideas</a:t>
            </a: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 into the main (master/main) branch when ready.</a:t>
            </a:r>
          </a:p>
          <a:p>
            <a:pPr indent="-711200">
              <a:lnSpc>
                <a:spcPct val="90000"/>
              </a:lnSpc>
              <a:buSzPts val="2000"/>
              <a:buFont typeface="Arial"/>
              <a:buChar char="❖"/>
            </a:pP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Note:</a:t>
            </a: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 There is only </a:t>
            </a:r>
            <a:r>
              <a:rPr lang="en-US" sz="4000" b="1" dirty="0">
                <a:latin typeface="Arial"/>
                <a:ea typeface="Arial"/>
                <a:cs typeface="Arial"/>
                <a:sym typeface="Arial"/>
              </a:rPr>
              <a:t>one working directory</a:t>
            </a:r>
            <a:r>
              <a:rPr lang="en-US" sz="4000" dirty="0">
                <a:latin typeface="Arial"/>
                <a:ea typeface="Arial"/>
                <a:cs typeface="Arial"/>
                <a:sym typeface="Arial"/>
              </a:rPr>
              <a:t>, even when switching between branches.</a:t>
            </a:r>
          </a:p>
          <a:p>
            <a:pPr marL="0" indent="0">
              <a:lnSpc>
                <a:spcPct val="90000"/>
              </a:lnSpc>
              <a:spcBef>
                <a:spcPts val="1200"/>
              </a:spcBef>
              <a:buNone/>
            </a:pPr>
            <a:endParaRPr lang="en-US" sz="40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9394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8022</TotalTime>
  <Words>873</Words>
  <Application>Microsoft Office PowerPoint</Application>
  <PresentationFormat>Custom</PresentationFormat>
  <Paragraphs>148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Antonio Bold</vt:lpstr>
      <vt:lpstr>Arial</vt:lpstr>
      <vt:lpstr>Inter Bold</vt:lpstr>
      <vt:lpstr>Calibri</vt:lpstr>
      <vt:lpstr>Norwester</vt:lpstr>
      <vt:lpstr>Canva Sans Italics</vt:lpstr>
      <vt:lpstr>Anton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SPARK_2025_Template</dc:title>
  <dc:creator>Raymond Confidence</dc:creator>
  <cp:lastModifiedBy>AI Moses</cp:lastModifiedBy>
  <cp:revision>25</cp:revision>
  <dcterms:created xsi:type="dcterms:W3CDTF">2006-08-16T00:00:00Z</dcterms:created>
  <dcterms:modified xsi:type="dcterms:W3CDTF">2025-02-22T15:35:05Z</dcterms:modified>
  <dc:identifier>DAGe1Vo-sac</dc:identifier>
</cp:coreProperties>
</file>

<file path=docProps/thumbnail.jpeg>
</file>